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BHg9+OY97B/d8TZDVYqIPigTy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Introduce your name, ESR10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Talk about the title.</a:t>
            </a:r>
            <a:endParaRPr/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13788109d_0_11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gb13788109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1222d185f_0_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151222d18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d7376daa4_0_1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ed7376da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FF984E">
                <a:alpha val="80000"/>
              </a:srgbClr>
            </a:gs>
            <a:gs pos="95000">
              <a:srgbClr val="22398A">
                <a:alpha val="80000"/>
              </a:srgbClr>
            </a:gs>
            <a:gs pos="100000">
              <a:srgbClr val="22398A">
                <a:alpha val="80000"/>
              </a:srgbClr>
            </a:gs>
          </a:gsLst>
          <a:lin ang="75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0"/>
          <p:cNvPicPr preferRelativeResize="0"/>
          <p:nvPr/>
        </p:nvPicPr>
        <p:blipFill rotWithShape="1">
          <a:blip r:embed="rId2">
            <a:alphaModFix/>
          </a:blip>
          <a:srcRect b="0" l="1" r="27056" t="0"/>
          <a:stretch/>
        </p:blipFill>
        <p:spPr>
          <a:xfrm>
            <a:off x="294481" y="28353"/>
            <a:ext cx="8849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0"/>
          <p:cNvSpPr txBox="1"/>
          <p:nvPr>
            <p:ph type="ctrTitle"/>
          </p:nvPr>
        </p:nvSpPr>
        <p:spPr>
          <a:xfrm>
            <a:off x="0" y="4805130"/>
            <a:ext cx="9144000" cy="988472"/>
          </a:xfrm>
          <a:prstGeom prst="rect">
            <a:avLst/>
          </a:prstGeom>
          <a:solidFill>
            <a:srgbClr val="2D3642">
              <a:alpha val="80000"/>
            </a:srgbClr>
          </a:solidFill>
          <a:ln>
            <a:noFill/>
          </a:ln>
        </p:spPr>
        <p:txBody>
          <a:bodyPr anchorCtr="0" anchor="ctr" bIns="252000" lIns="432000" spcFirstLastPara="1" rIns="432000" wrap="square" tIns="2880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" type="subTitle"/>
          </p:nvPr>
        </p:nvSpPr>
        <p:spPr>
          <a:xfrm>
            <a:off x="0" y="5915751"/>
            <a:ext cx="9144000" cy="785921"/>
          </a:xfrm>
          <a:prstGeom prst="rect">
            <a:avLst/>
          </a:prstGeom>
          <a:noFill/>
          <a:ln>
            <a:noFill/>
          </a:ln>
        </p:spPr>
        <p:txBody>
          <a:bodyPr anchorCtr="0" anchor="t" bIns="252000" lIns="432000" spcFirstLastPara="1" rIns="432000" wrap="square" tIns="2520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25" y="391150"/>
            <a:ext cx="1097901" cy="3413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0"/>
          <p:cNvSpPr txBox="1"/>
          <p:nvPr/>
        </p:nvSpPr>
        <p:spPr>
          <a:xfrm>
            <a:off x="294481" y="2736503"/>
            <a:ext cx="35190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Real-time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Analytics for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Internet of Sports</a:t>
            </a:r>
            <a:endParaRPr b="1" i="0" sz="2800" u="none" cap="none" strike="noStrike">
              <a:solidFill>
                <a:srgbClr val="F2F2F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" name="Google Shape;21;p30"/>
          <p:cNvSpPr txBox="1"/>
          <p:nvPr/>
        </p:nvSpPr>
        <p:spPr>
          <a:xfrm>
            <a:off x="469925" y="4156067"/>
            <a:ext cx="35190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Marie Curie European Training Network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415925" y="4156067"/>
            <a:ext cx="54000" cy="3077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b13788109d_0_5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b13788109d_0_5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b13788109d_0_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13788109d_0_12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gb13788109d_0_12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type="title"/>
          </p:nvPr>
        </p:nvSpPr>
        <p:spPr>
          <a:xfrm>
            <a:off x="533400" y="-1"/>
            <a:ext cx="8610600" cy="34151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Slab"/>
              <a:buNone/>
              <a:defRPr sz="3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" type="body"/>
          </p:nvPr>
        </p:nvSpPr>
        <p:spPr>
          <a:xfrm>
            <a:off x="533400" y="3415144"/>
            <a:ext cx="8610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1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31"/>
          <p:cNvSpPr/>
          <p:nvPr/>
        </p:nvSpPr>
        <p:spPr>
          <a:xfrm>
            <a:off x="1" y="0"/>
            <a:ext cx="5333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31"/>
          <p:cNvSpPr/>
          <p:nvPr/>
        </p:nvSpPr>
        <p:spPr>
          <a:xfrm>
            <a:off x="0" y="0"/>
            <a:ext cx="17318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" type="body"/>
          </p:nvPr>
        </p:nvSpPr>
        <p:spPr>
          <a:xfrm>
            <a:off x="0" y="969423"/>
            <a:ext cx="9144000" cy="5319617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" type="body"/>
          </p:nvPr>
        </p:nvSpPr>
        <p:spPr>
          <a:xfrm>
            <a:off x="0" y="879417"/>
            <a:ext cx="4514850" cy="53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2" type="body"/>
          </p:nvPr>
        </p:nvSpPr>
        <p:spPr>
          <a:xfrm>
            <a:off x="4629150" y="879417"/>
            <a:ext cx="4514850" cy="53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b="0" i="0" sz="2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0" y="969423"/>
            <a:ext cx="9144000" cy="5319617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01" y="6412482"/>
            <a:ext cx="804143" cy="2500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0" y="4805130"/>
            <a:ext cx="9144000" cy="988472"/>
          </a:xfrm>
          <a:prstGeom prst="rect">
            <a:avLst/>
          </a:prstGeom>
          <a:solidFill>
            <a:srgbClr val="2D3642">
              <a:alpha val="80000"/>
            </a:srgbClr>
          </a:solidFill>
          <a:ln>
            <a:noFill/>
          </a:ln>
        </p:spPr>
        <p:txBody>
          <a:bodyPr anchorCtr="0" anchor="ctr" bIns="252000" lIns="432000" spcFirstLastPara="1" rIns="432000" wrap="square" tIns="288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Self-supervised</a:t>
            </a:r>
            <a:r>
              <a:rPr lang="en-US" sz="2500"/>
              <a:t> Graph Representation Learning</a:t>
            </a:r>
            <a:endParaRPr sz="2500"/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0" y="5915751"/>
            <a:ext cx="9144000" cy="785921"/>
          </a:xfrm>
          <a:prstGeom prst="rect">
            <a:avLst/>
          </a:prstGeom>
          <a:noFill/>
          <a:ln>
            <a:noFill/>
          </a:ln>
        </p:spPr>
        <p:txBody>
          <a:bodyPr anchorCtr="0" anchor="t" bIns="252000" lIns="432000" spcFirstLastPara="1" rIns="432000" wrap="square" tIns="252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Ahmed Emad, KTH, ESR10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13788109d_0_119"/>
          <p:cNvSpPr txBox="1"/>
          <p:nvPr>
            <p:ph type="title"/>
          </p:nvPr>
        </p:nvSpPr>
        <p:spPr>
          <a:xfrm>
            <a:off x="6900" y="-47050"/>
            <a:ext cx="9144000" cy="101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Graph Representation Learning (GRL)</a:t>
            </a:r>
            <a:endParaRPr/>
          </a:p>
        </p:txBody>
      </p:sp>
      <p:sp>
        <p:nvSpPr>
          <p:cNvPr id="67" name="Google Shape;67;gb13788109d_0_119"/>
          <p:cNvSpPr txBox="1"/>
          <p:nvPr/>
        </p:nvSpPr>
        <p:spPr>
          <a:xfrm>
            <a:off x="3736425" y="1873833"/>
            <a:ext cx="1290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b13788109d_0_119"/>
          <p:cNvSpPr txBox="1"/>
          <p:nvPr/>
        </p:nvSpPr>
        <p:spPr>
          <a:xfrm>
            <a:off x="6559275" y="1873833"/>
            <a:ext cx="41115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b13788109d_0_119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gb13788109d_0_119"/>
          <p:cNvSpPr txBox="1"/>
          <p:nvPr/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Summer School, Sep. 5-10, 2021</a:t>
            </a:r>
            <a:endParaRPr b="1" i="0" sz="1200" u="none" cap="none" strike="noStrik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gb13788109d_0_119"/>
          <p:cNvSpPr/>
          <p:nvPr/>
        </p:nvSpPr>
        <p:spPr>
          <a:xfrm>
            <a:off x="3066980" y="2899672"/>
            <a:ext cx="423900" cy="26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3A77D"/>
          </a:solidFill>
          <a:ln cap="flat" cmpd="sng" w="9525">
            <a:solidFill>
              <a:srgbClr val="695D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{&quot;font&quot;:{&quot;color&quot;:&quot;#000000&quot;,&quot;family&quot;:&quot;Arial&quot;,&quot;size&quot;:9},&quot;type&quot;:&quot;$&quot;,&quot;aid&quot;:null,&quot;backgroundColor&quot;:&quot;#FFFFFF&quot;,&quot;id&quot;:&quot;1&quot;,&quot;code&quot;:&quot;$E\\,=\\mathbb{R}^{N\\times d}$&quot;,&quot;backgroundColorNonDefault&quot;:false,&quot;ts&quot;:1606137932483,&quot;cs&quot;:&quot;6L3qbkHCjVlXfSTg+ul+ow==&quot;,&quot;size&quot;:{&quot;width&quot;:63.666691732283454,&quot;height&quot;:13.000005118110236}}" id="72" name="Google Shape;72;gb13788109d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9787" y="2220550"/>
            <a:ext cx="837092" cy="18217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b13788109d_0_119"/>
          <p:cNvSpPr txBox="1"/>
          <p:nvPr/>
        </p:nvSpPr>
        <p:spPr>
          <a:xfrm>
            <a:off x="3708149" y="4169075"/>
            <a:ext cx="1290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Graph Representation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b13788109d_0_119"/>
          <p:cNvSpPr/>
          <p:nvPr/>
        </p:nvSpPr>
        <p:spPr>
          <a:xfrm>
            <a:off x="5294176" y="2870629"/>
            <a:ext cx="423900" cy="26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3A77D"/>
          </a:solidFill>
          <a:ln cap="flat" cmpd="sng" w="9525">
            <a:solidFill>
              <a:srgbClr val="695D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b13788109d_0_119"/>
          <p:cNvSpPr txBox="1"/>
          <p:nvPr/>
        </p:nvSpPr>
        <p:spPr>
          <a:xfrm>
            <a:off x="5914375" y="4009496"/>
            <a:ext cx="2506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 prediction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Node classification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Community detection..etc.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b13788109d_0_119"/>
          <p:cNvSpPr/>
          <p:nvPr/>
        </p:nvSpPr>
        <p:spPr>
          <a:xfrm>
            <a:off x="1160400" y="5017775"/>
            <a:ext cx="3998100" cy="1107300"/>
          </a:xfrm>
          <a:prstGeom prst="wedgeRoundRectCallout">
            <a:avLst>
              <a:gd fmla="val -31346" name="adj1"/>
              <a:gd fmla="val -87422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eterogeneous </a:t>
            </a: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nformation </a:t>
            </a: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etworks (HINs):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real-world networks are </a:t>
            </a: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heterogenous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structure (different edge types, node types, </a:t>
            </a: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semantics and node features)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b13788109d_0_119"/>
          <p:cNvSpPr/>
          <p:nvPr/>
        </p:nvSpPr>
        <p:spPr>
          <a:xfrm>
            <a:off x="4818000" y="1007375"/>
            <a:ext cx="3654600" cy="978300"/>
          </a:xfrm>
          <a:prstGeom prst="wedgeRoundRectCallout">
            <a:avLst>
              <a:gd fmla="val -38801" name="adj1"/>
              <a:gd fmla="val 85502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research: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Focus on </a:t>
            </a: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homogenous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graphs.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Inadequate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learning methods on HINs.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gb13788109d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0650" y="2138071"/>
            <a:ext cx="1943342" cy="186355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b13788109d_0_119"/>
          <p:cNvSpPr/>
          <p:nvPr/>
        </p:nvSpPr>
        <p:spPr>
          <a:xfrm>
            <a:off x="495300" y="1131575"/>
            <a:ext cx="3516300" cy="1107300"/>
          </a:xfrm>
          <a:prstGeom prst="wedgeRoundRectCallout">
            <a:avLst>
              <a:gd fmla="val 34388" name="adj1"/>
              <a:gd fmla="val 98981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is to learn an encoding function that transforms each node into a low-dimensional space, while preserving </a:t>
            </a: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attributive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features.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gb13788109d_0_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9024" y="2399611"/>
            <a:ext cx="1736325" cy="176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b13788109d_0_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400000">
            <a:off x="514526" y="2478974"/>
            <a:ext cx="2710098" cy="202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1222d185f_0_11"/>
          <p:cNvSpPr txBox="1"/>
          <p:nvPr>
            <p:ph type="title"/>
          </p:nvPr>
        </p:nvSpPr>
        <p:spPr>
          <a:xfrm>
            <a:off x="6900" y="-47050"/>
            <a:ext cx="9144000" cy="101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Contrastive</a:t>
            </a:r>
            <a:r>
              <a:rPr lang="en-US"/>
              <a:t> Representation Learning (GRL)</a:t>
            </a:r>
            <a:endParaRPr/>
          </a:p>
        </p:txBody>
      </p:sp>
      <p:sp>
        <p:nvSpPr>
          <p:cNvPr id="87" name="Google Shape;87;g151222d185f_0_11"/>
          <p:cNvSpPr txBox="1"/>
          <p:nvPr/>
        </p:nvSpPr>
        <p:spPr>
          <a:xfrm>
            <a:off x="3736425" y="1873833"/>
            <a:ext cx="1290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51222d185f_0_11"/>
          <p:cNvSpPr txBox="1"/>
          <p:nvPr/>
        </p:nvSpPr>
        <p:spPr>
          <a:xfrm>
            <a:off x="6559275" y="1873833"/>
            <a:ext cx="41115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51222d185f_0_1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g151222d185f_0_11"/>
          <p:cNvSpPr txBox="1"/>
          <p:nvPr/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Summer School, Sep. 5-10, 2021</a:t>
            </a:r>
            <a:endParaRPr b="1" i="0" sz="1200" u="none" cap="none" strike="noStrik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g151222d185f_0_11"/>
          <p:cNvSpPr/>
          <p:nvPr/>
        </p:nvSpPr>
        <p:spPr>
          <a:xfrm>
            <a:off x="4818000" y="1007375"/>
            <a:ext cx="3654600" cy="1365600"/>
          </a:xfrm>
          <a:prstGeom prst="wedgeRoundRectCallout">
            <a:avLst>
              <a:gd fmla="val -38801" name="adj1"/>
              <a:gd fmla="val 85502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Contrastive Learning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an SSL technique used to learn the general features of a dataset </a:t>
            </a: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labels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teaching the model which data points (</a:t>
            </a: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augmented views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are similar (positive) or different (negative).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51222d185f_0_11"/>
          <p:cNvSpPr/>
          <p:nvPr/>
        </p:nvSpPr>
        <p:spPr>
          <a:xfrm>
            <a:off x="495300" y="1131575"/>
            <a:ext cx="3516300" cy="1107300"/>
          </a:xfrm>
          <a:prstGeom prst="wedgeRoundRectCallout">
            <a:avLst>
              <a:gd fmla="val 34388" name="adj1"/>
              <a:gd fmla="val 98981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Self-supervised Learning (SSL)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machine learning method that obtains supervisory signals from the </a:t>
            </a: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itself, often leveraging the </a:t>
            </a: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underlying structure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data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151222d185f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750" y="3060826"/>
            <a:ext cx="2733199" cy="1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51222d185f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950" y="3036414"/>
            <a:ext cx="3126849" cy="201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7376daa4_0_15"/>
          <p:cNvSpPr txBox="1"/>
          <p:nvPr>
            <p:ph type="title"/>
          </p:nvPr>
        </p:nvSpPr>
        <p:spPr>
          <a:xfrm>
            <a:off x="6900" y="-47050"/>
            <a:ext cx="9144000" cy="101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Research Roadmap: Contrastive GRL in HINs </a:t>
            </a:r>
            <a:endParaRPr/>
          </a:p>
        </p:txBody>
      </p:sp>
      <p:sp>
        <p:nvSpPr>
          <p:cNvPr id="100" name="Google Shape;100;ged7376daa4_0_15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ged7376daa4_0_15"/>
          <p:cNvSpPr txBox="1"/>
          <p:nvPr/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Summer School, Sep. 5-10, 2021</a:t>
            </a:r>
            <a:endParaRPr b="1" i="0" sz="1200" u="none" cap="none" strike="noStrik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ged7376daa4_0_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ed7376daa4_0_15"/>
          <p:cNvSpPr txBox="1"/>
          <p:nvPr/>
        </p:nvSpPr>
        <p:spPr>
          <a:xfrm>
            <a:off x="0" y="1295400"/>
            <a:ext cx="8810100" cy="4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exploit knowledge in heterogeneous networks?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direction I: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representation learning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heterogeneous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networks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Contrastive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B1D3C"/>
                </a:solidFill>
                <a:latin typeface="Montserrat"/>
                <a:ea typeface="Montserrat"/>
                <a:cs typeface="Montserrat"/>
                <a:sym typeface="Montserrat"/>
              </a:rPr>
              <a:t>Samy, A.E., Giaretta, L., Kefato, Z.T. and Girdzijauskas, Š., 2022, April. SchemaWalk: Schema Aware Random Walks for Heterogeneous Graph Embedding. In Companion Proceedings of the Web Conference 2022 (pp. 1157-1166).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direction II: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Contrastive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Representation Learning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■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contrastive learning on homogeneous and heterogeneous graphs.</a:t>
            </a: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 progress]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</a:pP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maximize the 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a node and 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nodes and maximize the 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dissimilar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nodes.</a:t>
            </a:r>
            <a:r>
              <a:rPr b="1"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/>
        </p:nvSpPr>
        <p:spPr>
          <a:xfrm>
            <a:off x="0" y="2890306"/>
            <a:ext cx="9144000" cy="1077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358" y="626340"/>
            <a:ext cx="1841285" cy="57244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7"/>
          <p:cNvSpPr txBox="1"/>
          <p:nvPr/>
        </p:nvSpPr>
        <p:spPr>
          <a:xfrm>
            <a:off x="1157434" y="6356351"/>
            <a:ext cx="7266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Summer School, Sep. 5-10, 2021</a:t>
            </a:r>
            <a:endParaRPr b="1" i="0" sz="1200" u="none" cap="none" strike="noStrik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AIS">
      <a:dk1>
        <a:srgbClr val="000000"/>
      </a:dk1>
      <a:lt1>
        <a:srgbClr val="FFFFFF"/>
      </a:lt1>
      <a:dk2>
        <a:srgbClr val="3C4858"/>
      </a:dk2>
      <a:lt2>
        <a:srgbClr val="EEEEEE"/>
      </a:lt2>
      <a:accent1>
        <a:srgbClr val="22398A"/>
      </a:accent1>
      <a:accent2>
        <a:srgbClr val="5962B9"/>
      </a:accent2>
      <a:accent3>
        <a:srgbClr val="FF984E"/>
      </a:accent3>
      <a:accent4>
        <a:srgbClr val="FFC194"/>
      </a:accent4>
      <a:accent5>
        <a:srgbClr val="6F3B55"/>
      </a:accent5>
      <a:accent6>
        <a:srgbClr val="C490AA"/>
      </a:accent6>
      <a:hlink>
        <a:srgbClr val="5962B9"/>
      </a:hlink>
      <a:folHlink>
        <a:srgbClr val="5962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2019-01-10T09:02:04Z</dcterms:created>
  <dc:creator>Andreas Andreou</dc:creator>
</cp:coreProperties>
</file>